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Cambria" charset="1" panose="02040503050406030204"/>
      <p:regular r:id="rId15"/>
    </p:embeddedFont>
    <p:embeddedFont>
      <p:font typeface="Cambria Bold" charset="1" panose="02040803050406030204"/>
      <p:regular r:id="rId16"/>
    </p:embeddedFont>
    <p:embeddedFont>
      <p:font typeface="Times New Roman" charset="1" panose="02020603050405020304"/>
      <p:regular r:id="rId18"/>
    </p:embeddedFont>
    <p:embeddedFont>
      <p:font typeface="Arial Bold" charset="1" panose="020B07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notesMasters/notesMaster1.xml" Type="http://schemas.openxmlformats.org/officeDocument/2006/relationships/notesMaster"/><Relationship Id="rId13" Target="theme/theme2.xml" Type="http://schemas.openxmlformats.org/officeDocument/2006/relationships/theme"/><Relationship Id="rId14" Target="notesSlides/notesSlide1.xml" Type="http://schemas.openxmlformats.org/officeDocument/2006/relationships/notes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Slides/notesSlide2.xml" Type="http://schemas.openxmlformats.org/officeDocument/2006/relationships/notesSlide"/><Relationship Id="rId18" Target="fonts/font18.fntdata" Type="http://schemas.openxmlformats.org/officeDocument/2006/relationships/font"/><Relationship Id="rId19" Target="notesSlides/notesSlide3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4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4843" y="3549244"/>
            <a:ext cx="14386127" cy="4388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2"/>
              </a:lnSpc>
            </a:pPr>
          </a:p>
          <a:p>
            <a:pPr algn="just">
              <a:lnSpc>
                <a:spcPts val="4313"/>
              </a:lnSpc>
            </a:pPr>
            <a:r>
              <a:rPr lang="en-US" sz="3451">
                <a:solidFill>
                  <a:srgbClr val="0B533D"/>
                </a:solidFill>
                <a:latin typeface="Cambria"/>
                <a:ea typeface="Cambria"/>
                <a:cs typeface="Cambria"/>
                <a:sym typeface="Cambria"/>
              </a:rPr>
              <a:t>Problem Statement Title: </a:t>
            </a:r>
          </a:p>
          <a:p>
            <a:pPr algn="just">
              <a:lnSpc>
                <a:spcPts val="4313"/>
              </a:lnSpc>
            </a:pPr>
          </a:p>
          <a:p>
            <a:pPr algn="just">
              <a:lnSpc>
                <a:spcPts val="4313"/>
              </a:lnSpc>
            </a:pPr>
            <a:r>
              <a:rPr lang="en-US" sz="3451">
                <a:solidFill>
                  <a:srgbClr val="0B533D"/>
                </a:solidFill>
                <a:latin typeface="Cambria"/>
                <a:ea typeface="Cambria"/>
                <a:cs typeface="Cambria"/>
                <a:sym typeface="Cambria"/>
              </a:rPr>
              <a:t>Team Name: </a:t>
            </a:r>
          </a:p>
          <a:p>
            <a:pPr algn="just">
              <a:lnSpc>
                <a:spcPts val="4313"/>
              </a:lnSpc>
            </a:pPr>
          </a:p>
          <a:p>
            <a:pPr algn="l">
              <a:lnSpc>
                <a:spcPts val="4472"/>
              </a:lnSpc>
            </a:pPr>
            <a:r>
              <a:rPr lang="en-US" sz="3451">
                <a:solidFill>
                  <a:srgbClr val="0B533D"/>
                </a:solidFill>
                <a:latin typeface="Cambria"/>
                <a:ea typeface="Cambria"/>
                <a:cs typeface="Cambria"/>
                <a:sym typeface="Cambria"/>
              </a:rPr>
              <a:t>Team Leader Name: </a:t>
            </a:r>
          </a:p>
          <a:p>
            <a:pPr algn="l">
              <a:lnSpc>
                <a:spcPts val="4472"/>
              </a:lnSpc>
            </a:pPr>
          </a:p>
          <a:p>
            <a:pPr algn="l">
              <a:lnSpc>
                <a:spcPts val="4472"/>
              </a:lnSpc>
            </a:pPr>
            <a:r>
              <a:rPr lang="en-US" sz="3451">
                <a:solidFill>
                  <a:srgbClr val="0B533D"/>
                </a:solidFill>
                <a:latin typeface="Cambria"/>
                <a:ea typeface="Cambria"/>
                <a:cs typeface="Cambria"/>
                <a:sym typeface="Cambria"/>
              </a:rPr>
              <a:t>Institute Name: 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329947" y="481466"/>
            <a:ext cx="3382175" cy="1375975"/>
            <a:chOff x="0" y="0"/>
            <a:chExt cx="4509567" cy="18346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09516" cy="1834642"/>
            </a:xfrm>
            <a:custGeom>
              <a:avLst/>
              <a:gdLst/>
              <a:ahLst/>
              <a:cxnLst/>
              <a:rect r="r" b="b" t="t" l="l"/>
              <a:pathLst>
                <a:path h="1834642" w="4509516">
                  <a:moveTo>
                    <a:pt x="0" y="0"/>
                  </a:moveTo>
                  <a:lnTo>
                    <a:pt x="4509516" y="0"/>
                  </a:lnTo>
                  <a:lnTo>
                    <a:pt x="4509516" y="1834642"/>
                  </a:lnTo>
                  <a:lnTo>
                    <a:pt x="0" y="1834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089" t="-85592" r="-1" b="-80091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051308" y="122540"/>
            <a:ext cx="2318073" cy="2093826"/>
            <a:chOff x="0" y="0"/>
            <a:chExt cx="3798615" cy="34311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98570" cy="3431159"/>
            </a:xfrm>
            <a:custGeom>
              <a:avLst/>
              <a:gdLst/>
              <a:ahLst/>
              <a:cxnLst/>
              <a:rect r="r" b="b" t="t" l="l"/>
              <a:pathLst>
                <a:path h="3431159" w="3798570">
                  <a:moveTo>
                    <a:pt x="0" y="0"/>
                  </a:moveTo>
                  <a:lnTo>
                    <a:pt x="3798570" y="0"/>
                  </a:lnTo>
                  <a:lnTo>
                    <a:pt x="3798570" y="3431159"/>
                  </a:lnTo>
                  <a:lnTo>
                    <a:pt x="0" y="343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354" r="-1" b="-5354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708567" y="192561"/>
            <a:ext cx="1733861" cy="1664880"/>
            <a:chOff x="0" y="0"/>
            <a:chExt cx="2793235" cy="26821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93238" cy="2682113"/>
            </a:xfrm>
            <a:custGeom>
              <a:avLst/>
              <a:gdLst/>
              <a:ahLst/>
              <a:cxnLst/>
              <a:rect r="r" b="b" t="t" l="l"/>
              <a:pathLst>
                <a:path h="2682113" w="2793238">
                  <a:moveTo>
                    <a:pt x="0" y="0"/>
                  </a:moveTo>
                  <a:lnTo>
                    <a:pt x="2793238" y="0"/>
                  </a:lnTo>
                  <a:lnTo>
                    <a:pt x="2793238" y="2682113"/>
                  </a:lnTo>
                  <a:lnTo>
                    <a:pt x="0" y="2682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071" r="0" b="-2071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089233" y="325807"/>
            <a:ext cx="2599773" cy="1386207"/>
            <a:chOff x="0" y="0"/>
            <a:chExt cx="4031884" cy="21498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31869" cy="2149856"/>
            </a:xfrm>
            <a:custGeom>
              <a:avLst/>
              <a:gdLst/>
              <a:ahLst/>
              <a:cxnLst/>
              <a:rect r="r" b="b" t="t" l="l"/>
              <a:pathLst>
                <a:path h="2149856" w="4031869">
                  <a:moveTo>
                    <a:pt x="0" y="0"/>
                  </a:moveTo>
                  <a:lnTo>
                    <a:pt x="4031869" y="0"/>
                  </a:lnTo>
                  <a:lnTo>
                    <a:pt x="4031869" y="2149856"/>
                  </a:lnTo>
                  <a:lnTo>
                    <a:pt x="0" y="2149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1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49738" y="537273"/>
            <a:ext cx="4337309" cy="1320168"/>
          </a:xfrm>
          <a:custGeom>
            <a:avLst/>
            <a:gdLst/>
            <a:ahLst/>
            <a:cxnLst/>
            <a:rect r="r" b="b" t="t" l="l"/>
            <a:pathLst>
              <a:path h="1320168" w="4337309">
                <a:moveTo>
                  <a:pt x="0" y="0"/>
                </a:moveTo>
                <a:lnTo>
                  <a:pt x="4337309" y="0"/>
                </a:lnTo>
                <a:lnTo>
                  <a:pt x="4337309" y="1320168"/>
                </a:lnTo>
                <a:lnTo>
                  <a:pt x="0" y="13201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87373" y="2303200"/>
            <a:ext cx="17235300" cy="86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0"/>
              </a:lnSpc>
            </a:pPr>
            <a:r>
              <a:rPr lang="en-US" b="true" sz="480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Basic Details of the Team and Problem Statement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76301">
            <a:off x="1086788" y="2021997"/>
            <a:ext cx="3433446" cy="0"/>
          </a:xfrm>
          <a:prstGeom prst="line">
            <a:avLst/>
          </a:prstGeom>
          <a:ln cap="rnd" w="57150">
            <a:solidFill>
              <a:srgbClr val="0B53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839003"/>
            <a:ext cx="830160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7"/>
              </a:lnSpc>
            </a:pPr>
            <a:r>
              <a:rPr lang="en-US" b="true" sz="5939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Idea/Approach Details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192775" y="9647168"/>
            <a:ext cx="784800" cy="38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316359"/>
            <a:ext cx="1655647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your core idea and approach – Clearly exp</a:t>
            </a: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 your project.</a:t>
            </a:r>
          </a:p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it solves the problem, and key innovation behind your solution.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657487" y="437420"/>
            <a:ext cx="4173313" cy="1270252"/>
          </a:xfrm>
          <a:custGeom>
            <a:avLst/>
            <a:gdLst/>
            <a:ahLst/>
            <a:cxnLst/>
            <a:rect r="r" b="b" t="t" l="l"/>
            <a:pathLst>
              <a:path h="1270252" w="4173313">
                <a:moveTo>
                  <a:pt x="0" y="0"/>
                </a:moveTo>
                <a:lnTo>
                  <a:pt x="4173313" y="0"/>
                </a:lnTo>
                <a:lnTo>
                  <a:pt x="4173313" y="1270252"/>
                </a:lnTo>
                <a:lnTo>
                  <a:pt x="0" y="127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76301">
            <a:off x="1086788" y="2021997"/>
            <a:ext cx="3433446" cy="0"/>
          </a:xfrm>
          <a:prstGeom prst="line">
            <a:avLst/>
          </a:prstGeom>
          <a:ln cap="rnd" w="57150">
            <a:solidFill>
              <a:srgbClr val="0B53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839003"/>
            <a:ext cx="830160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7"/>
              </a:lnSpc>
            </a:pPr>
            <a:r>
              <a:rPr lang="en-US" b="true" sz="5939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Idea/Approach Details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192775" y="9647168"/>
            <a:ext cx="784800" cy="38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657487" y="437420"/>
            <a:ext cx="4173313" cy="1270252"/>
          </a:xfrm>
          <a:custGeom>
            <a:avLst/>
            <a:gdLst/>
            <a:ahLst/>
            <a:cxnLst/>
            <a:rect r="r" b="b" t="t" l="l"/>
            <a:pathLst>
              <a:path h="1270252" w="4173313">
                <a:moveTo>
                  <a:pt x="0" y="0"/>
                </a:moveTo>
                <a:lnTo>
                  <a:pt x="4173313" y="0"/>
                </a:lnTo>
                <a:lnTo>
                  <a:pt x="4173313" y="1270252"/>
                </a:lnTo>
                <a:lnTo>
                  <a:pt x="0" y="127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30609"/>
            <a:ext cx="16556475" cy="319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your flowchart – Add a simple process flow diagram showing how your solution works.</a:t>
            </a:r>
          </a:p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Technical stack - List the main tools, frameworks, or technologies used.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153138" y="1844856"/>
            <a:ext cx="3792910" cy="0"/>
          </a:xfrm>
          <a:prstGeom prst="line">
            <a:avLst/>
          </a:prstGeom>
          <a:ln cap="rnd" w="57150">
            <a:solidFill>
              <a:srgbClr val="0B53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125311" y="785686"/>
            <a:ext cx="8671200" cy="79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b="true" sz="39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Feasibility &amp; Viability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89375" y="9639393"/>
            <a:ext cx="784800" cy="38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657487" y="437420"/>
            <a:ext cx="4173313" cy="1270252"/>
          </a:xfrm>
          <a:custGeom>
            <a:avLst/>
            <a:gdLst/>
            <a:ahLst/>
            <a:cxnLst/>
            <a:rect r="r" b="b" t="t" l="l"/>
            <a:pathLst>
              <a:path h="1270252" w="4173313">
                <a:moveTo>
                  <a:pt x="0" y="0"/>
                </a:moveTo>
                <a:lnTo>
                  <a:pt x="4173313" y="0"/>
                </a:lnTo>
                <a:lnTo>
                  <a:pt x="4173313" y="1270252"/>
                </a:lnTo>
                <a:lnTo>
                  <a:pt x="0" y="127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30609"/>
            <a:ext cx="16556475" cy="319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of the feasibilty of the idea</a:t>
            </a:r>
          </a:p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Potential challenges and risk</a:t>
            </a:r>
          </a:p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Stratergies for overcoming these challenges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76298">
            <a:off x="1152715" y="1854381"/>
            <a:ext cx="3433585" cy="0"/>
          </a:xfrm>
          <a:prstGeom prst="line">
            <a:avLst/>
          </a:prstGeom>
          <a:ln cap="rnd" w="57150">
            <a:solidFill>
              <a:srgbClr val="0B53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125311" y="785686"/>
            <a:ext cx="8671200" cy="79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2"/>
              </a:lnSpc>
            </a:pPr>
            <a:r>
              <a:rPr lang="en-US" b="true" sz="39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Impact &amp; Benifits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89375" y="9639393"/>
            <a:ext cx="784800" cy="38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657487" y="437420"/>
            <a:ext cx="4173313" cy="1270252"/>
          </a:xfrm>
          <a:custGeom>
            <a:avLst/>
            <a:gdLst/>
            <a:ahLst/>
            <a:cxnLst/>
            <a:rect r="r" b="b" t="t" l="l"/>
            <a:pathLst>
              <a:path h="1270252" w="4173313">
                <a:moveTo>
                  <a:pt x="0" y="0"/>
                </a:moveTo>
                <a:lnTo>
                  <a:pt x="4173313" y="0"/>
                </a:lnTo>
                <a:lnTo>
                  <a:pt x="4173313" y="1270252"/>
                </a:lnTo>
                <a:lnTo>
                  <a:pt x="0" y="127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30609"/>
            <a:ext cx="1655647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impact on target auidence</a:t>
            </a:r>
          </a:p>
          <a:p>
            <a:pPr algn="l" marL="755651" indent="-377825" lvl="1">
              <a:lnSpc>
                <a:spcPts val="8750"/>
              </a:lnSpc>
              <a:buAutoNum type="arabicPeriod" startAt="1"/>
            </a:pPr>
            <a:r>
              <a:rPr lang="en-US" sz="3500">
                <a:solidFill>
                  <a:srgbClr val="0B53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Benifits of the solution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76301">
            <a:off x="1312157" y="2578281"/>
            <a:ext cx="3433446" cy="0"/>
          </a:xfrm>
          <a:prstGeom prst="line">
            <a:avLst/>
          </a:prstGeom>
          <a:ln cap="rnd" w="57150">
            <a:solidFill>
              <a:srgbClr val="0B53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446034" y="1299545"/>
            <a:ext cx="9926261" cy="93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53"/>
              </a:lnSpc>
            </a:pPr>
            <a:r>
              <a:rPr lang="en-US" b="true" sz="660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Team Member Details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6034" y="2635424"/>
            <a:ext cx="5448256" cy="6622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b="true" sz="2663">
                <a:solidFill>
                  <a:srgbClr val="0B533D"/>
                </a:solidFill>
                <a:latin typeface="Cambria Bold"/>
                <a:ea typeface="Cambria Bold"/>
                <a:cs typeface="Cambria Bold"/>
                <a:sym typeface="Cambria Bold"/>
              </a:rPr>
              <a:t>Team Leader Name:</a:t>
            </a:r>
          </a:p>
          <a:p>
            <a:pPr algn="l">
              <a:lnSpc>
                <a:spcPts val="6659"/>
              </a:lnSpc>
            </a:pPr>
            <a:r>
              <a:rPr lang="en-US" sz="2663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Branch: 	Stream: 	Year: </a:t>
            </a:r>
          </a:p>
          <a:p>
            <a:pPr algn="l">
              <a:lnSpc>
                <a:spcPts val="6659"/>
              </a:lnSpc>
            </a:pPr>
            <a:r>
              <a:rPr lang="en-US" b="true" sz="2663">
                <a:solidFill>
                  <a:srgbClr val="0B533D"/>
                </a:solidFill>
                <a:latin typeface="Cambria Bold"/>
                <a:ea typeface="Cambria Bold"/>
                <a:cs typeface="Cambria Bold"/>
                <a:sym typeface="Cambria Bold"/>
              </a:rPr>
              <a:t>Team Member 1 Name: </a:t>
            </a:r>
          </a:p>
          <a:p>
            <a:pPr algn="l">
              <a:lnSpc>
                <a:spcPts val="6659"/>
              </a:lnSpc>
            </a:pPr>
            <a:r>
              <a:rPr lang="en-US" sz="2663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Branch: 	Stream: 	Year:  </a:t>
            </a:r>
          </a:p>
          <a:p>
            <a:pPr algn="l">
              <a:lnSpc>
                <a:spcPts val="6659"/>
              </a:lnSpc>
            </a:pPr>
            <a:r>
              <a:rPr lang="en-US" b="true" sz="2663">
                <a:solidFill>
                  <a:srgbClr val="0B533D"/>
                </a:solidFill>
                <a:latin typeface="Cambria Bold"/>
                <a:ea typeface="Cambria Bold"/>
                <a:cs typeface="Cambria Bold"/>
                <a:sym typeface="Cambria Bold"/>
              </a:rPr>
              <a:t>Team Member 2 Name: </a:t>
            </a:r>
          </a:p>
          <a:p>
            <a:pPr algn="l">
              <a:lnSpc>
                <a:spcPts val="6659"/>
              </a:lnSpc>
            </a:pPr>
            <a:r>
              <a:rPr lang="en-US" sz="2663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Branch: 	Stream: 	Year: </a:t>
            </a:r>
          </a:p>
          <a:p>
            <a:pPr algn="l">
              <a:lnSpc>
                <a:spcPts val="6659"/>
              </a:lnSpc>
            </a:pPr>
            <a:r>
              <a:rPr lang="en-US" b="true" sz="2663">
                <a:solidFill>
                  <a:srgbClr val="0B533D"/>
                </a:solidFill>
                <a:latin typeface="Cambria Bold"/>
                <a:ea typeface="Cambria Bold"/>
                <a:cs typeface="Cambria Bold"/>
                <a:sym typeface="Cambria Bold"/>
              </a:rPr>
              <a:t>Team Member 3 Name: </a:t>
            </a:r>
          </a:p>
          <a:p>
            <a:pPr algn="l">
              <a:lnSpc>
                <a:spcPts val="6659"/>
              </a:lnSpc>
            </a:pPr>
            <a:r>
              <a:rPr lang="en-US" sz="2663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Branch: 	Stream: 	Year: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657487" y="437420"/>
            <a:ext cx="4173313" cy="1270252"/>
          </a:xfrm>
          <a:custGeom>
            <a:avLst/>
            <a:gdLst/>
            <a:ahLst/>
            <a:cxnLst/>
            <a:rect r="r" b="b" t="t" l="l"/>
            <a:pathLst>
              <a:path h="1270252" w="4173313">
                <a:moveTo>
                  <a:pt x="0" y="0"/>
                </a:moveTo>
                <a:lnTo>
                  <a:pt x="4173313" y="0"/>
                </a:lnTo>
                <a:lnTo>
                  <a:pt x="4173313" y="1270252"/>
                </a:lnTo>
                <a:lnTo>
                  <a:pt x="0" y="127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677400"/>
            <a:ext cx="18288000" cy="609600"/>
            <a:chOff x="0" y="0"/>
            <a:chExt cx="4816593" cy="1605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60553"/>
            </a:xfrm>
            <a:custGeom>
              <a:avLst/>
              <a:gdLst/>
              <a:ahLst/>
              <a:cxnLst/>
              <a:rect r="r" b="b" t="t" l="l"/>
              <a:pathLst>
                <a:path h="1605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0553"/>
                  </a:lnTo>
                  <a:lnTo>
                    <a:pt x="0" y="160553"/>
                  </a:lnTo>
                  <a:close/>
                </a:path>
              </a:pathLst>
            </a:custGeom>
            <a:solidFill>
              <a:srgbClr val="39FF5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816593" cy="227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208849" y="9741484"/>
            <a:ext cx="5346634" cy="44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SRCAS HACKATHON - 2.0 template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DAG4EuKCp_0</dc:identifier>
  <dcterms:modified xsi:type="dcterms:W3CDTF">2011-08-01T06:04:30Z</dcterms:modified>
  <cp:revision>1</cp:revision>
  <dc:title>SRCAS HACKATHON 2.0.potx</dc:title>
</cp:coreProperties>
</file>